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271" r:id="rId3"/>
    <p:sldId id="348" r:id="rId4"/>
    <p:sldId id="367" r:id="rId5"/>
    <p:sldId id="351" r:id="rId6"/>
    <p:sldId id="352" r:id="rId7"/>
    <p:sldId id="378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62" r:id="rId19"/>
    <p:sldId id="363" r:id="rId20"/>
    <p:sldId id="364" r:id="rId21"/>
    <p:sldId id="379" r:id="rId22"/>
    <p:sldId id="380" r:id="rId23"/>
    <p:sldId id="286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74147" autoAdjust="0"/>
  </p:normalViewPr>
  <p:slideViewPr>
    <p:cSldViewPr>
      <p:cViewPr varScale="1">
        <p:scale>
          <a:sx n="61" d="100"/>
          <a:sy n="61" d="100"/>
        </p:scale>
        <p:origin x="196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Przebieg: </a:t>
            </a:r>
          </a:p>
          <a:p>
            <a:r>
              <a:rPr lang="pl-PL" altLang="pl-PL"/>
              <a:t>1. Krótkie wprowadzenie do modułu (5 min) </a:t>
            </a:r>
          </a:p>
          <a:p>
            <a:r>
              <a:rPr lang="pl-PL" altLang="pl-PL"/>
              <a:t>2. Podział na 4 – 5 zespołów – w zespołach uczestnicy analizują dowolnie wybrany przez siebie cel każdą metodą – wyniki prac na papierach flipchart – sesja plakatowa </a:t>
            </a:r>
          </a:p>
          <a:p>
            <a:r>
              <a:rPr lang="pl-PL" altLang="pl-PL"/>
              <a:t>3. Omówienie efektów i refleksje grupy co poznanych metod i ich przydatności w kontekście poszukania rozwiązań względem zdefiniowanych celów</a:t>
            </a:r>
          </a:p>
          <a:p>
            <a:r>
              <a:rPr lang="pl-PL" altLang="pl-PL"/>
              <a:t>	</a:t>
            </a:r>
          </a:p>
          <a:p>
            <a:endParaRPr lang="pl-PL" altLang="pl-PL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E5A737-2DC5-45D4-A84F-DD3E53B19DAC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6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C411772-DA25-48C1-A700-DEAB4774644D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51A8DA-4F05-43CD-8EFA-4FCEF4CDE17D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Uwaga! Można zastosować </a:t>
            </a:r>
          </a:p>
          <a:p>
            <a:pPr marL="228600" indent="-228600">
              <a:buAutoNum type="arabicParenR"/>
            </a:pPr>
            <a:r>
              <a:rPr lang="pl-PL" altLang="pl-PL" b="1" dirty="0"/>
              <a:t>Drzewko ambitnego celu </a:t>
            </a:r>
          </a:p>
          <a:p>
            <a:pPr marL="0" indent="0">
              <a:buNone/>
            </a:pPr>
            <a:endParaRPr lang="pl-PL" altLang="pl-PL" b="1" dirty="0"/>
          </a:p>
          <a:p>
            <a:r>
              <a:rPr lang="pl-PL" altLang="pl-PL" b="1" dirty="0"/>
              <a:t>2) Formularz do planowania działań </a:t>
            </a:r>
          </a:p>
          <a:p>
            <a:endParaRPr lang="pl-PL" altLang="pl-PL" b="1" dirty="0"/>
          </a:p>
          <a:p>
            <a:r>
              <a:rPr lang="pl-PL" altLang="pl-PL" b="1" dirty="0"/>
              <a:t>3) Planowanie na osi czasu- rolka papieru, rolki szarego papieru, kolorowe przylepne kartki, </a:t>
            </a:r>
          </a:p>
          <a:p>
            <a:pPr marL="0" indent="0">
              <a:buNone/>
            </a:pPr>
            <a:endParaRPr lang="pl-PL" altLang="pl-PL" b="1" dirty="0"/>
          </a:p>
          <a:p>
            <a:endParaRPr lang="pl-PL" altLang="pl-PL" b="1" dirty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3817A4-968C-4364-B41B-80A6775C1CA5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059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Trener nawiązuje do kierunku planowanej zmiany w każdej JST. Odwołuje się do zadania wdrożeniowego- debaty oświatowej.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altLang="pl-PL"/>
              <a:t>Wyjaśnia zadanie do wykonania, którym jest opracowanie krok po kroku zadań do realizacji w wymienionym obszarze wg schematu: zadanie, sposób realizacji, osoba/y odpowiedzialne/ termin/ zakładany efekt/ ew. koszt. </a:t>
            </a:r>
          </a:p>
          <a:p>
            <a:endParaRPr lang="pl-PL" altLang="pl-PL"/>
          </a:p>
        </p:txBody>
      </p:sp>
      <p:sp>
        <p:nvSpPr>
          <p:cNvPr id="2458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6419B6-47B6-4580-8C74-E8A9BF890AE3}" type="slidenum">
              <a:rPr lang="pl-PL" altLang="pl-PL"/>
              <a:pPr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 </a:t>
            </a: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170541E-400E-48A1-8B19-D22035EBCC5D}" type="slidenum">
              <a:rPr lang="pl-PL" altLang="pl-PL"/>
              <a:pPr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009B77-78B8-4B1C-8FBB-E0849E2981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39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c9aJKd79s&amp;list=PLSHIqPCSNDscHEf5-JEvJ4vGz00DdLSvv&amp;index=2&amp;t=320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116013" y="692150"/>
            <a:ext cx="19446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pl-PL" sz="23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 wspiera?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4752975" y="692150"/>
            <a:ext cx="31686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pl-PL" altLang="pl-PL" sz="23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 powstrzymuje?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1042988" y="1557338"/>
            <a:ext cx="30241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ludzie, 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umiejętności,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zasoby,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motywacja,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wytrwałość.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752975" y="1700213"/>
            <a:ext cx="30956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obawy, 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 brak umiejętności,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 brak zasobów,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r>
              <a:rPr lang="pl-PL" altLang="pl-PL" sz="2000"/>
              <a:t> opór przed zmianą.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Ø"/>
            </a:pPr>
            <a:endParaRPr lang="pl-PL" altLang="pl-PL" sz="2000"/>
          </a:p>
        </p:txBody>
      </p:sp>
    </p:spTree>
    <p:extLst>
      <p:ext uri="{BB962C8B-B14F-4D97-AF65-F5344CB8AC3E}">
        <p14:creationId xmlns:p14="http://schemas.microsoft.com/office/powerpoint/2010/main" val="35883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5" grpId="0" autoUpdateAnimBg="0"/>
      <p:bldP spid="8226" grpId="0" autoUpdateAnimBg="0"/>
      <p:bldP spid="8227" grpId="0" build="p" autoUpdateAnimBg="0"/>
      <p:bldP spid="822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68413"/>
            <a:ext cx="7772400" cy="457200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 obecny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936625"/>
          </a:xfrm>
          <a:noFill/>
        </p:spPr>
        <p:txBody>
          <a:bodyPr/>
          <a:lstStyle/>
          <a:p>
            <a:r>
              <a:rPr lang="pl-PL" altLang="pl-PL" sz="5400" b="1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pl-PL" altLang="pl-PL" sz="2800" b="1">
                <a:solidFill>
                  <a:srgbClr val="0070C0"/>
                </a:solidFill>
              </a:rPr>
              <a:t>ANALIZA POLA SIŁ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338388" y="2343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7173" name="Picture 5" descr="http://mfiles.pl/pl/images/d/d3/Diagram_pola_siÅ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941387"/>
          </a:xfrm>
        </p:spPr>
        <p:txBody>
          <a:bodyPr/>
          <a:lstStyle/>
          <a:p>
            <a:r>
              <a:rPr lang="pl-PL" altLang="pl-PL" sz="2500" b="1">
                <a:solidFill>
                  <a:srgbClr val="0070C0"/>
                </a:solidFill>
              </a:rPr>
              <a:t>ANALIZA POLA SIŁ W 4 KROKACH </a:t>
            </a:r>
          </a:p>
        </p:txBody>
      </p:sp>
      <p:sp>
        <p:nvSpPr>
          <p:cNvPr id="67586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73238"/>
            <a:ext cx="8207375" cy="3384550"/>
          </a:xfrm>
        </p:spPr>
        <p:txBody>
          <a:bodyPr/>
          <a:lstStyle/>
          <a:p>
            <a:pPr>
              <a:defRPr/>
            </a:pPr>
            <a:r>
              <a:rPr lang="pl-PL" altLang="pl-PL" sz="2000" dirty="0"/>
              <a:t>I krok: Dokładny opis stanu obecnego (Co się dzieje?)</a:t>
            </a:r>
          </a:p>
          <a:p>
            <a:pPr>
              <a:defRPr/>
            </a:pPr>
            <a:endParaRPr lang="pl-PL" altLang="pl-PL" sz="2000" dirty="0"/>
          </a:p>
          <a:p>
            <a:pPr>
              <a:defRPr/>
            </a:pPr>
            <a:r>
              <a:rPr lang="pl-PL" altLang="pl-PL" sz="2000" dirty="0"/>
              <a:t>II krok: Dokładny opis stanu pożądanego (Jak powinno  być?)</a:t>
            </a:r>
          </a:p>
          <a:p>
            <a:pPr>
              <a:defRPr/>
            </a:pPr>
            <a:endParaRPr lang="pl-PL" altLang="pl-PL" sz="2000" dirty="0"/>
          </a:p>
          <a:p>
            <a:pPr>
              <a:defRPr/>
            </a:pPr>
            <a:r>
              <a:rPr lang="pl-PL" altLang="pl-PL" sz="2000" dirty="0"/>
              <a:t>III krok: Lista przeszkód w osiągnięciu stanu pożądanego</a:t>
            </a:r>
          </a:p>
          <a:p>
            <a:pPr>
              <a:defRPr/>
            </a:pPr>
            <a:endParaRPr lang="pl-PL" altLang="pl-PL" sz="2000" dirty="0"/>
          </a:p>
          <a:p>
            <a:pPr>
              <a:defRPr/>
            </a:pPr>
            <a:r>
              <a:rPr lang="pl-PL" altLang="pl-PL" sz="2000" dirty="0"/>
              <a:t>IV krok: Lista „przyspieszaczy</a:t>
            </a:r>
            <a:r>
              <a:rPr lang="pl-PL" altLang="en-US" sz="2000" dirty="0"/>
              <a:t>”</a:t>
            </a:r>
            <a:r>
              <a:rPr lang="pl-PL" altLang="pl-PL" sz="2000" dirty="0"/>
              <a:t> – działań przybliżających stan 				pożądany.</a:t>
            </a:r>
          </a:p>
          <a:p>
            <a:pPr marL="0" indent="0">
              <a:buFontTx/>
              <a:buNone/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8377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7375" cy="1284287"/>
          </a:xfrm>
        </p:spPr>
        <p:txBody>
          <a:bodyPr/>
          <a:lstStyle/>
          <a:p>
            <a:r>
              <a:rPr lang="pl-PL" altLang="pl-PL" sz="2500" b="1">
                <a:solidFill>
                  <a:srgbClr val="0070C0"/>
                </a:solidFill>
              </a:rPr>
              <a:t>ANALIZA POLA SIŁ - PROCEDURA POSTĘPOWANIA</a:t>
            </a:r>
          </a:p>
        </p:txBody>
      </p:sp>
      <p:sp>
        <p:nvSpPr>
          <p:cNvPr id="14339" name="Symbol zastępczy zawartości 5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503737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Wpisanie pośrodku diagramu wniosku z diagnozy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Wpisanie poniżej sytuacji docelowej czyli celu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Określenie sił pobudzających i umieszczenie ich na diagramie.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Określenie sił ograniczających i umieszczenie ich na diagramie.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Przeanalizowanie diagramu pod kątem możliwości zmian określonych czynników, dla osiągnięcia zamierzonego celu.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Ustalenie 3 podstawowych czynników pobudzających;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Ustalenie 3 podstawowych czynników hamujących;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Określenie działań, które mogą wzmocnić czynniki sprzyjające;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Określenie działań mogących osłabić czynniki hamujące;</a:t>
            </a:r>
            <a:endParaRPr lang="cs-CZ" altLang="pl-PL" sz="2000"/>
          </a:p>
          <a:p>
            <a:pPr marL="457200" indent="-457200">
              <a:buFont typeface="Calibri" pitchFamily="34" charset="0"/>
              <a:buAutoNum type="arabicPeriod"/>
            </a:pPr>
            <a:r>
              <a:rPr lang="pl-PL" altLang="pl-PL" sz="2000"/>
              <a:t>Określenie, czy wybrane rozwiązanie jest możliwe do wykonania.</a:t>
            </a:r>
            <a:endParaRPr lang="cs-CZ" altLang="pl-PL" sz="2000"/>
          </a:p>
          <a:p>
            <a:pPr marL="457200" indent="-457200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01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30213" y="549275"/>
            <a:ext cx="8207375" cy="708025"/>
          </a:xfrm>
        </p:spPr>
        <p:txBody>
          <a:bodyPr/>
          <a:lstStyle/>
          <a:p>
            <a:pPr algn="l"/>
            <a:r>
              <a:rPr lang="pl-PL" altLang="pl-PL" sz="2500" b="1">
                <a:solidFill>
                  <a:srgbClr val="0070C0"/>
                </a:solidFill>
              </a:rPr>
              <a:t>METODA 5Q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313"/>
            <a:ext cx="8207375" cy="40322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l-PL" altLang="pl-PL" sz="2000"/>
              <a:t>1. Opiera się ona na założeniach Dr. Johna Scherera zdefiniowanych w opracowaniu pt. „Pięć pytań, które zmieniają wszystko</a:t>
            </a:r>
            <a:r>
              <a:rPr lang="pl-PL" altLang="en-US" sz="2000"/>
              <a:t>”</a:t>
            </a:r>
            <a:r>
              <a:rPr lang="pl-PL" altLang="pl-PL" sz="2000"/>
              <a:t> („Five Questions That Change Everything</a:t>
            </a:r>
            <a:r>
              <a:rPr lang="pl-PL" altLang="en-US" sz="2000"/>
              <a:t>”</a:t>
            </a:r>
            <a:r>
              <a:rPr lang="pl-PL" altLang="pl-PL" sz="2000"/>
              <a:t>)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pl-PL" altLang="pl-PL" sz="2000"/>
              <a:t>2. Metoda 5 pytań jest zaproszeniem do podróż od stanu obecnego, do stanu pożądanego w celu odkrycia nowych działań przybliżających do celu.</a:t>
            </a:r>
          </a:p>
        </p:txBody>
      </p:sp>
    </p:spTree>
    <p:extLst>
      <p:ext uri="{BB962C8B-B14F-4D97-AF65-F5344CB8AC3E}">
        <p14:creationId xmlns:p14="http://schemas.microsoft.com/office/powerpoint/2010/main" val="86797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042988" y="1412875"/>
            <a:ext cx="6842125" cy="4711700"/>
            <a:chOff x="3206" y="2844"/>
            <a:chExt cx="5378" cy="5975"/>
          </a:xfrm>
        </p:grpSpPr>
        <p:sp>
          <p:nvSpPr>
            <p:cNvPr id="16389" name="_s1181"/>
            <p:cNvSpPr>
              <a:spLocks noChangeArrowheads="1"/>
            </p:cNvSpPr>
            <p:nvPr/>
          </p:nvSpPr>
          <p:spPr bwMode="auto">
            <a:xfrm>
              <a:off x="3206" y="2844"/>
              <a:ext cx="5374" cy="10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100">
                  <a:latin typeface="Calibri" pitchFamily="34" charset="0"/>
                </a:rPr>
                <a:t>Czego możemy robić WIĘCEJ, aby osiągnąć cel?</a:t>
              </a:r>
              <a:endParaRPr lang="pl-PL" altLang="pl-PL" sz="2100"/>
            </a:p>
          </p:txBody>
        </p:sp>
        <p:sp>
          <p:nvSpPr>
            <p:cNvPr id="16390" name="_s1183"/>
            <p:cNvSpPr>
              <a:spLocks noChangeArrowheads="1"/>
            </p:cNvSpPr>
            <p:nvPr/>
          </p:nvSpPr>
          <p:spPr bwMode="auto">
            <a:xfrm>
              <a:off x="3209" y="4069"/>
              <a:ext cx="5373" cy="10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100">
                  <a:latin typeface="Calibri" pitchFamily="34" charset="0"/>
                </a:rPr>
                <a:t>Czego możemy robić MNIEJ, aby osiągnąć cel?</a:t>
              </a:r>
            </a:p>
          </p:txBody>
        </p:sp>
        <p:sp>
          <p:nvSpPr>
            <p:cNvPr id="16391" name="_s1155"/>
            <p:cNvSpPr>
              <a:spLocks noChangeArrowheads="1"/>
            </p:cNvSpPr>
            <p:nvPr/>
          </p:nvSpPr>
          <p:spPr bwMode="auto">
            <a:xfrm>
              <a:off x="3209" y="6545"/>
              <a:ext cx="5373" cy="10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100">
                  <a:latin typeface="Calibri" pitchFamily="34" charset="0"/>
                </a:rPr>
                <a:t>Co możemy PRZESTAĆ robić, aby osiągnąć cel?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2100">
                <a:latin typeface="Calibri" pitchFamily="34" charset="0"/>
              </a:endParaRPr>
            </a:p>
          </p:txBody>
        </p:sp>
        <p:sp>
          <p:nvSpPr>
            <p:cNvPr id="16392" name="_s1155"/>
            <p:cNvSpPr>
              <a:spLocks noChangeArrowheads="1"/>
            </p:cNvSpPr>
            <p:nvPr/>
          </p:nvSpPr>
          <p:spPr bwMode="auto">
            <a:xfrm>
              <a:off x="3209" y="7799"/>
              <a:ext cx="5373" cy="10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100">
                  <a:latin typeface="Calibri" pitchFamily="34" charset="0"/>
                </a:rPr>
                <a:t>Czego możemy ZACZĄĆ robić, aby osiągnąć cel?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2100">
                <a:latin typeface="Calibri" pitchFamily="34" charset="0"/>
              </a:endParaRPr>
            </a:p>
          </p:txBody>
        </p:sp>
        <p:sp>
          <p:nvSpPr>
            <p:cNvPr id="16393" name="_s1155"/>
            <p:cNvSpPr>
              <a:spLocks noChangeArrowheads="1"/>
            </p:cNvSpPr>
            <p:nvPr/>
          </p:nvSpPr>
          <p:spPr bwMode="auto">
            <a:xfrm>
              <a:off x="3209" y="5299"/>
              <a:ext cx="5373" cy="10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100">
                  <a:latin typeface="Calibri" pitchFamily="34" charset="0"/>
                </a:rPr>
                <a:t>Co możemy robić INACZEJ, aby osiągnąć cel?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2100">
                <a:latin typeface="Calibri" pitchFamily="34" charset="0"/>
              </a:endParaRPr>
            </a:p>
          </p:txBody>
        </p:sp>
        <p:cxnSp>
          <p:nvCxnSpPr>
            <p:cNvPr id="16394" name="_s1184"/>
            <p:cNvCxnSpPr>
              <a:cxnSpLocks noChangeShapeType="1"/>
            </p:cNvCxnSpPr>
            <p:nvPr/>
          </p:nvCxnSpPr>
          <p:spPr bwMode="auto">
            <a:xfrm flipH="1" flipV="1">
              <a:off x="8582" y="5809"/>
              <a:ext cx="2" cy="1225"/>
            </a:xfrm>
            <a:prstGeom prst="bentConnector3">
              <a:avLst>
                <a:gd name="adj1" fmla="val -900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87" name="Rectangle 17"/>
          <p:cNvSpPr>
            <a:spLocks noChangeArrowheads="1"/>
          </p:cNvSpPr>
          <p:nvPr/>
        </p:nvSpPr>
        <p:spPr bwMode="auto">
          <a:xfrm>
            <a:off x="1636713" y="214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6388" name="Tytuł 3"/>
          <p:cNvSpPr>
            <a:spLocks noGrp="1"/>
          </p:cNvSpPr>
          <p:nvPr>
            <p:ph type="title"/>
          </p:nvPr>
        </p:nvSpPr>
        <p:spPr>
          <a:xfrm>
            <a:off x="1042988" y="128588"/>
            <a:ext cx="7777162" cy="1284287"/>
          </a:xfrm>
        </p:spPr>
        <p:txBody>
          <a:bodyPr/>
          <a:lstStyle/>
          <a:p>
            <a:pPr algn="l"/>
            <a:r>
              <a:rPr lang="pl-PL" altLang="pl-PL" sz="2500" b="1">
                <a:solidFill>
                  <a:srgbClr val="0070C0"/>
                </a:solidFill>
              </a:rPr>
              <a:t>METODA 5Q</a:t>
            </a:r>
          </a:p>
        </p:txBody>
      </p:sp>
    </p:spTree>
    <p:extLst>
      <p:ext uri="{BB962C8B-B14F-4D97-AF65-F5344CB8AC3E}">
        <p14:creationId xmlns:p14="http://schemas.microsoft.com/office/powerpoint/2010/main" val="154887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4"/>
          <p:cNvSpPr>
            <a:spLocks noGrp="1"/>
          </p:cNvSpPr>
          <p:nvPr>
            <p:ph sz="half" idx="1"/>
          </p:nvPr>
        </p:nvSpPr>
        <p:spPr>
          <a:xfrm>
            <a:off x="395288" y="882650"/>
            <a:ext cx="4032250" cy="5026025"/>
          </a:xfrm>
          <a:solidFill>
            <a:srgbClr val="92D050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800" b="1"/>
              <a:t>Wariant I – Metoda 5 Q</a:t>
            </a:r>
          </a:p>
          <a:p>
            <a:pPr marL="0" indent="0">
              <a:buFontTx/>
              <a:buNone/>
            </a:pPr>
            <a:r>
              <a:rPr lang="pl-PL" altLang="pl-PL" sz="1600"/>
              <a:t>1. Na plakacie zapisujemy  stan do którego dążymy.</a:t>
            </a:r>
          </a:p>
          <a:p>
            <a:pPr marL="0" indent="0">
              <a:buFont typeface="Times New Roman" pitchFamily="18" charset="0"/>
              <a:buAutoNum type="arabicPeriod" startAt="2"/>
            </a:pPr>
            <a:r>
              <a:rPr lang="pl-PL" altLang="pl-PL" sz="1600"/>
              <a:t> Każde z 5 pytań zapisujemy na kartkach.</a:t>
            </a:r>
          </a:p>
          <a:p>
            <a:pPr marL="0" indent="0">
              <a:buFont typeface="Times New Roman" pitchFamily="18" charset="0"/>
              <a:buAutoNum type="arabicPeriod" startAt="2"/>
            </a:pPr>
            <a:r>
              <a:rPr lang="pl-PL" altLang="pl-PL" sz="1600"/>
              <a:t> Każdy indywidualnie zapisuje odpowiedzi w odniesieniu do celu kolejno na każde z pytań.</a:t>
            </a:r>
          </a:p>
          <a:p>
            <a:pPr marL="0" indent="0">
              <a:buFont typeface="Times New Roman" pitchFamily="18" charset="0"/>
              <a:buAutoNum type="arabicPeriod" startAt="2"/>
            </a:pPr>
            <a:r>
              <a:rPr lang="pl-PL" altLang="pl-PL" sz="1600"/>
              <a:t>Wspólna analiza po zarejestrowaniu odpowiedzi na pytanie 1, następnie 2, itd..</a:t>
            </a:r>
          </a:p>
          <a:p>
            <a:pPr marL="0" indent="0">
              <a:buFont typeface="Times New Roman" pitchFamily="18" charset="0"/>
              <a:buAutoNum type="arabicPeriod" startAt="5"/>
            </a:pPr>
            <a:r>
              <a:rPr lang="pl-PL" altLang="pl-PL" sz="1600"/>
              <a:t>Wybór działań umożliwiających przybliżenie się do celu.</a:t>
            </a:r>
          </a:p>
        </p:txBody>
      </p:sp>
      <p:sp>
        <p:nvSpPr>
          <p:cNvPr id="17411" name="Symbol zastępczy zawartości 5"/>
          <p:cNvSpPr>
            <a:spLocks noGrp="1"/>
          </p:cNvSpPr>
          <p:nvPr>
            <p:ph sz="half" idx="2"/>
          </p:nvPr>
        </p:nvSpPr>
        <p:spPr>
          <a:xfrm>
            <a:off x="4716463" y="868363"/>
            <a:ext cx="4103687" cy="5040312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1800" b="1"/>
              <a:t>Wariant II – Metoda 5 Q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800"/>
              <a:t>(</a:t>
            </a:r>
            <a:r>
              <a:rPr lang="pl-PL" altLang="pl-PL" sz="1600"/>
              <a:t>jak w wersji I).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600"/>
              <a:t>Każde z 5 pytań zapisujemy na kartce innego koloru .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600"/>
              <a:t>Przygotowujemy paski papieru w 5 kolorach.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600"/>
              <a:t>Każdy indywidualnie zapisuje odpowiedzi w odniesieniu do celu kolejno na każde z pytań, które do niego trafia (zapisujemy na paskach zgodnych z kolorem kartki na której zapisane jest pytanie). Pytania przekazywane są na znak prowadzącego na zasadzie wędrujących kartek. 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600"/>
              <a:t>Wspólna analiza banku odpowiedzi na pytanie 1, następnie 2 itd.</a:t>
            </a:r>
          </a:p>
          <a:p>
            <a:pPr marL="0" indent="0">
              <a:buFont typeface="Times New Roman" pitchFamily="18" charset="0"/>
              <a:buAutoNum type="arabicPeriod"/>
            </a:pPr>
            <a:r>
              <a:rPr lang="pl-PL" altLang="pl-PL" sz="1600"/>
              <a:t>Wybór działań umożliwiających przybliżenie się do celu.</a:t>
            </a:r>
          </a:p>
          <a:p>
            <a:pPr marL="0" indent="0">
              <a:buFontTx/>
              <a:buNone/>
            </a:pPr>
            <a:endParaRPr lang="pl-PL" altLang="pl-PL" sz="1800" b="1"/>
          </a:p>
          <a:p>
            <a:pPr marL="0" indent="0">
              <a:buFont typeface="Times New Roman" pitchFamily="18" charset="0"/>
              <a:buAutoNum type="arabicPeriod"/>
            </a:pPr>
            <a:endParaRPr lang="pl-PL" altLang="pl-PL" sz="1800"/>
          </a:p>
          <a:p>
            <a:pPr marL="0" indent="0">
              <a:buFont typeface="Times New Roman" pitchFamily="18" charset="0"/>
              <a:buAutoNum type="arabicPeriod"/>
            </a:pPr>
            <a:endParaRPr lang="pl-PL" altLang="pl-PL" sz="1800"/>
          </a:p>
          <a:p>
            <a:pPr marL="0" indent="0">
              <a:buFont typeface="Times New Roman" pitchFamily="18" charset="0"/>
              <a:buAutoNum type="arabicPeriod"/>
            </a:pPr>
            <a:endParaRPr lang="pl-PL" altLang="pl-PL" sz="1800"/>
          </a:p>
          <a:p>
            <a:pPr marL="0" indent="0">
              <a:buFont typeface="Times New Roman" pitchFamily="18" charset="0"/>
              <a:buAutoNum type="arabicPeriod"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71513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nalezione obrazy dla zapytania Kapelusze de B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742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91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rostokąt 2">
            <a:extLst>
              <a:ext uri="{FF2B5EF4-FFF2-40B4-BE49-F238E27FC236}">
                <a16:creationId xmlns:a16="http://schemas.microsoft.com/office/drawing/2014/main" id="{8031ABF1-9FFA-443B-9D49-8C225BEB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9" y="-21221"/>
            <a:ext cx="8424862" cy="48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/>
              <a:t>Ćwiczenie: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Trener łączy uczestników w grupy składające się z przedstawicieli tych samych JST.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Zaprasza do wykonania kolejnego zadania.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Samorządowcy planują działania/zadania, których realizacja pozwoli na osiągnięcie celów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sz="2400" dirty="0"/>
              <a:t>(60 minut).  </a:t>
            </a: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100076388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rostokąt 2">
            <a:extLst>
              <a:ext uri="{FF2B5EF4-FFF2-40B4-BE49-F238E27FC236}">
                <a16:creationId xmlns:a16="http://schemas.microsoft.com/office/drawing/2014/main" id="{0FEA6A0C-780A-419C-AFD5-FA1AA038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42486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sz="2400" b="1" dirty="0"/>
              <a:t>Ćwiczenie cd: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2400" b="1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Trener monitoruje wykonywanie zadania.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Podchodzi do poszczególnych grup, umożliwia bieżące konsultowanie.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Po ukończeniu tego zadania trener na forum zwraca uwagę na potrzebę mierzenia efektów zaplanowanych działań.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400" dirty="0"/>
              <a:t>Czas:60 min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10493397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3200" b="1" dirty="0"/>
              <a:t>Budowa planu strategicznego  – zaplanowanie działań i zadań</a:t>
            </a:r>
            <a:br>
              <a:rPr lang="pl-PL" altLang="pl-PL" sz="3200" dirty="0"/>
            </a:br>
            <a:br>
              <a:rPr lang="pl-PL" altLang="pl-PL" sz="3200" b="1" dirty="0">
                <a:solidFill>
                  <a:srgbClr val="0070C0"/>
                </a:solidFill>
              </a:rPr>
            </a:br>
            <a:r>
              <a:rPr lang="pl-PL" sz="3200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Moduł IV – Dzień 2 – sesja 2/3/4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ostokąt 2"/>
          <p:cNvSpPr>
            <a:spLocks noChangeArrowheads="1"/>
          </p:cNvSpPr>
          <p:nvPr/>
        </p:nvSpPr>
        <p:spPr bwMode="auto">
          <a:xfrm>
            <a:off x="323850" y="836613"/>
            <a:ext cx="84963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b="1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Każda z grup prezentuje pozostałym uczestnikom opracowany sposób realizacji zadań planu rozwoju we wskazanym obszarze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400"/>
              <a:t>(Czas:10-20 min): </a:t>
            </a:r>
          </a:p>
        </p:txBody>
      </p:sp>
    </p:spTree>
    <p:extLst>
      <p:ext uri="{BB962C8B-B14F-4D97-AF65-F5344CB8AC3E}">
        <p14:creationId xmlns:p14="http://schemas.microsoft.com/office/powerpoint/2010/main" val="220731311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Praca w zespołach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Planowanie działań załącznik nr 2 </a:t>
            </a:r>
          </a:p>
          <a:p>
            <a:endParaRPr lang="pl-PL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Formularz planowania działań </a:t>
            </a:r>
          </a:p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JST uzupełniają działania w harmonogramie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(Czas 30 min. )</a:t>
            </a:r>
          </a:p>
        </p:txBody>
      </p:sp>
    </p:spTree>
    <p:extLst>
      <p:ext uri="{BB962C8B-B14F-4D97-AF65-F5344CB8AC3E}">
        <p14:creationId xmlns:p14="http://schemas.microsoft.com/office/powerpoint/2010/main" val="5146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128792" cy="792088"/>
          </a:xfrm>
        </p:spPr>
        <p:txBody>
          <a:bodyPr/>
          <a:lstStyle/>
          <a:p>
            <a:pPr algn="ctr"/>
            <a:r>
              <a:rPr lang="pl-PL" dirty="0"/>
              <a:t>Dopracowanie wypracowanych </a:t>
            </a:r>
            <a:br>
              <a:rPr lang="pl-PL" dirty="0"/>
            </a:br>
            <a:r>
              <a:rPr lang="pl-PL" dirty="0"/>
              <a:t>celów/ działań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2348880"/>
            <a:ext cx="8784654" cy="3600400"/>
          </a:xfrm>
        </p:spPr>
        <p:txBody>
          <a:bodyPr/>
          <a:lstStyle/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JST uzupełniają plany w wersji elektronicznej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(Czas 90 min. )</a:t>
            </a:r>
          </a:p>
        </p:txBody>
      </p:sp>
    </p:spTree>
    <p:extLst>
      <p:ext uri="{BB962C8B-B14F-4D97-AF65-F5344CB8AC3E}">
        <p14:creationId xmlns:p14="http://schemas.microsoft.com/office/powerpoint/2010/main" val="3640519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1"/>
          <p:cNvSpPr>
            <a:spLocks noChangeArrowheads="1"/>
          </p:cNvSpPr>
          <p:nvPr/>
        </p:nvSpPr>
        <p:spPr bwMode="auto">
          <a:xfrm>
            <a:off x="3135313" y="739775"/>
            <a:ext cx="2389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Cel ogólny </a:t>
            </a:r>
            <a:endParaRPr lang="pl-PL" altLang="pl-PL"/>
          </a:p>
        </p:txBody>
      </p:sp>
      <p:sp>
        <p:nvSpPr>
          <p:cNvPr id="4099" name="Prostokąt 2"/>
          <p:cNvSpPr>
            <a:spLocks noChangeArrowheads="1"/>
          </p:cNvSpPr>
          <p:nvPr/>
        </p:nvSpPr>
        <p:spPr bwMode="auto">
          <a:xfrm>
            <a:off x="434975" y="1628775"/>
            <a:ext cx="809783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Doskonalenie umiejętności JST w zakresie projektowania działań i zadań  strategicznego planu rozwoju lokalnej oświaty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Planowanie działań  kierunkowych wynikających z założonego kierunku zmian.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46279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1"/>
          <p:cNvSpPr>
            <a:spLocks noChangeArrowheads="1"/>
          </p:cNvSpPr>
          <p:nvPr/>
        </p:nvSpPr>
        <p:spPr bwMode="auto">
          <a:xfrm>
            <a:off x="575469" y="915491"/>
            <a:ext cx="7993062" cy="50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altLang="pl-PL" sz="1800" b="1" dirty="0"/>
              <a:t>Wiem gdzie chcę dotrzeć, jednak nie wiem w jaki sposób – poznanie narzędzi generowania rozwiązań:</a:t>
            </a:r>
            <a:endParaRPr lang="pl-PL" altLang="pl-PL" sz="28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18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1800" dirty="0"/>
              <a:t>Analiza Pola Sił (APS) - definiowanie sił/działań ułatwiających i utrudniających realizację celu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l-PL" altLang="pl-PL" sz="1800" dirty="0"/>
              <a:t>Metoda 5Q – pięć pytań, które zmieniają wszystko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/>
              <a:t>2. Logika zaprowadzi Cię z punktu A do B. Wyobraźnia – wszędzie. Rozwijanie kreatywnego poszukiwania rozwiązań.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/>
              <a:t>3. Wybrane techniki weryfikowania rozwiązań (do wyboru)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dirty="0"/>
              <a:t>„7 kapeluszy de Bono”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7171" name="Prostokąt 1"/>
          <p:cNvSpPr>
            <a:spLocks noChangeArrowheads="1"/>
          </p:cNvSpPr>
          <p:nvPr/>
        </p:nvSpPr>
        <p:spPr bwMode="auto">
          <a:xfrm>
            <a:off x="681038" y="404813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300">
                <a:solidFill>
                  <a:srgbClr val="0070C0"/>
                </a:solidFill>
              </a:rPr>
              <a:t>Przebieg szkolenia:</a:t>
            </a:r>
          </a:p>
        </p:txBody>
      </p:sp>
    </p:spTree>
    <p:extLst>
      <p:ext uri="{BB962C8B-B14F-4D97-AF65-F5344CB8AC3E}">
        <p14:creationId xmlns:p14="http://schemas.microsoft.com/office/powerpoint/2010/main" val="35385474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1"/>
          <p:cNvSpPr>
            <a:spLocks noChangeArrowheads="1"/>
          </p:cNvSpPr>
          <p:nvPr/>
        </p:nvSpPr>
        <p:spPr bwMode="auto">
          <a:xfrm>
            <a:off x="0" y="476672"/>
            <a:ext cx="9324975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/>
              <a:t>Budowa planu rozwoju oświaty: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/>
              <a:t>Co za nami? Co przed nami?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sz="2400" dirty="0"/>
              <a:t>Określenie priorytetów na podstawie wyników i wniosków z diagnozy.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sz="2400" dirty="0"/>
              <a:t>Formułowanie celów strategicznych i operacyjnych – precyzyjne, poprawne  definiowanie  celów.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altLang="pl-PL" sz="2400" dirty="0"/>
              <a:t>Zaplanowanie zadań do realizacji - adekwatność zadań do osiągania celów, określenie/oszacowanie kosztów.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pl-PL" altLang="pl-PL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 dirty="0"/>
              <a:t> </a:t>
            </a:r>
            <a:endParaRPr lang="pl-PL" altLang="pl-PL" dirty="0"/>
          </a:p>
        </p:txBody>
      </p:sp>
      <p:sp>
        <p:nvSpPr>
          <p:cNvPr id="7171" name="Prostokąt 2"/>
          <p:cNvSpPr>
            <a:spLocks noChangeArrowheads="1"/>
          </p:cNvSpPr>
          <p:nvPr/>
        </p:nvSpPr>
        <p:spPr bwMode="auto">
          <a:xfrm>
            <a:off x="539750" y="739775"/>
            <a:ext cx="80978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11893268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1">
            <a:extLst>
              <a:ext uri="{FF2B5EF4-FFF2-40B4-BE49-F238E27FC236}">
                <a16:creationId xmlns:a16="http://schemas.microsoft.com/office/drawing/2014/main" id="{5308FC85-D5ED-4263-8895-7C974F15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39775"/>
            <a:ext cx="9324975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dirty="0"/>
              <a:t>       </a:t>
            </a:r>
            <a:r>
              <a:rPr lang="pl-PL" altLang="pl-PL" b="1" dirty="0"/>
              <a:t>Na V module:           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pl-PL" sz="2400" dirty="0"/>
              <a:t>Wybór i określenie wskaźników do planu - dobór                        wskaźników do opomiarowania celów  i zadań planu, definiowanie wskaźników pod względem metody ich obliczania i interpretacji.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pl-PL" sz="2400" dirty="0"/>
              <a:t>Zaplanowanie monitorowania realizowanych zadań - opracowanie harmonogramu procesu monitorowania.</a:t>
            </a:r>
            <a:endParaRPr lang="pl-PL" dirty="0"/>
          </a:p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defRPr/>
            </a:pPr>
            <a:endParaRPr lang="pl-PL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b="1" dirty="0"/>
              <a:t> </a:t>
            </a:r>
            <a:endParaRPr lang="pl-PL" altLang="pl-PL" dirty="0"/>
          </a:p>
        </p:txBody>
      </p:sp>
      <p:sp>
        <p:nvSpPr>
          <p:cNvPr id="8195" name="Prostokąt 2"/>
          <p:cNvSpPr>
            <a:spLocks noChangeArrowheads="1"/>
          </p:cNvSpPr>
          <p:nvPr/>
        </p:nvSpPr>
        <p:spPr bwMode="auto">
          <a:xfrm>
            <a:off x="539750" y="739775"/>
            <a:ext cx="80978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</p:spTree>
    <p:extLst>
      <p:ext uri="{BB962C8B-B14F-4D97-AF65-F5344CB8AC3E}">
        <p14:creationId xmlns:p14="http://schemas.microsoft.com/office/powerpoint/2010/main" val="114668631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i="1" dirty="0"/>
              <a:t>Piknik naukowy – sposób na rozwijanie kompetencji kluczowych (Gmina Piaski)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>
                <a:hlinkClick r:id="rId2"/>
              </a:rPr>
              <a:t>https://www.youtube.com/watch?v=0c9aJKd79s&amp;list=PLSHIqPCSNDscHEf5-JEvJ4vGz00DdLSvv&amp;index=2&amp;t=320s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63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1"/>
          <p:cNvSpPr txBox="1">
            <a:spLocks noChangeArrowheads="1"/>
          </p:cNvSpPr>
          <p:nvPr/>
        </p:nvSpPr>
        <p:spPr bwMode="auto">
          <a:xfrm>
            <a:off x="1864367" y="2276872"/>
            <a:ext cx="541526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700" dirty="0">
                <a:solidFill>
                  <a:srgbClr val="0070C0"/>
                </a:solidFill>
              </a:rPr>
              <a:t>Generowanie rozwiązań </a:t>
            </a:r>
          </a:p>
        </p:txBody>
      </p:sp>
    </p:spTree>
    <p:extLst>
      <p:ext uri="{BB962C8B-B14F-4D97-AF65-F5344CB8AC3E}">
        <p14:creationId xmlns:p14="http://schemas.microsoft.com/office/powerpoint/2010/main" val="360410495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5400000">
            <a:off x="2393951" y="3517900"/>
            <a:ext cx="543560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973138" y="404813"/>
            <a:ext cx="7772400" cy="936625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2700" kern="1200" dirty="0">
                <a:solidFill>
                  <a:srgbClr val="0070C0"/>
                </a:solidFill>
                <a:ea typeface="+mn-ea"/>
              </a:rPr>
              <a:t>Co to jest ANALIZA POLA SIŁ?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1319213"/>
            <a:ext cx="74152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000" kern="0" dirty="0"/>
              <a:t>1.</a:t>
            </a:r>
            <a:r>
              <a:rPr lang="pl-PL" altLang="pl-PL" sz="2800" kern="0" dirty="0"/>
              <a:t> </a:t>
            </a:r>
            <a:r>
              <a:rPr lang="pl-PL" altLang="pl-PL" sz="2000" kern="0" dirty="0"/>
              <a:t>Metoda pozwalająca dokonać symulacji określonych działań.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000" kern="0" dirty="0"/>
              <a:t>2. Konfrontuje przeciwstawne siły  sprzyjające, pobudzające i wspierające, a jednocześnie ograniczające i hamujące.</a:t>
            </a:r>
          </a:p>
        </p:txBody>
      </p:sp>
    </p:spTree>
    <p:extLst>
      <p:ext uri="{BB962C8B-B14F-4D97-AF65-F5344CB8AC3E}">
        <p14:creationId xmlns:p14="http://schemas.microsoft.com/office/powerpoint/2010/main" val="1612872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268</TotalTime>
  <Words>1059</Words>
  <Application>Microsoft Office PowerPoint</Application>
  <PresentationFormat>Pokaz na ekranie (4:3)</PresentationFormat>
  <Paragraphs>173</Paragraphs>
  <Slides>23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Budowa planu strategicznego  – zaplanowanie działań i zadań   </vt:lpstr>
      <vt:lpstr>Prezentacja programu PowerPoint</vt:lpstr>
      <vt:lpstr>Prezentacja programu PowerPoint</vt:lpstr>
      <vt:lpstr>Prezentacja programu PowerPoint</vt:lpstr>
      <vt:lpstr>Prezentacja programu PowerPoint</vt:lpstr>
      <vt:lpstr>Wprowadzenie </vt:lpstr>
      <vt:lpstr>Prezentacja programu PowerPoint</vt:lpstr>
      <vt:lpstr>Co to jest ANALIZA POLA SIŁ?</vt:lpstr>
      <vt:lpstr>Prezentacja programu PowerPoint</vt:lpstr>
      <vt:lpstr> ANALIZA POLA SIŁ </vt:lpstr>
      <vt:lpstr>ANALIZA POLA SIŁ W 4 KROKACH </vt:lpstr>
      <vt:lpstr>ANALIZA POLA SIŁ - PROCEDURA POSTĘPOWANIA</vt:lpstr>
      <vt:lpstr>METODA 5Q</vt:lpstr>
      <vt:lpstr>METODA 5Q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Praca w zespołach  </vt:lpstr>
      <vt:lpstr>Dopracowanie wypracowanych  celów/ działań  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45</cp:revision>
  <dcterms:created xsi:type="dcterms:W3CDTF">2018-03-23T15:39:02Z</dcterms:created>
  <dcterms:modified xsi:type="dcterms:W3CDTF">2018-06-24T13:53:34Z</dcterms:modified>
</cp:coreProperties>
</file>